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71" r:id="rId2"/>
    <p:sldId id="272" r:id="rId3"/>
    <p:sldId id="273" r:id="rId4"/>
    <p:sldId id="284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5" r:id="rId14"/>
    <p:sldId id="266" r:id="rId15"/>
    <p:sldId id="267" r:id="rId16"/>
    <p:sldId id="268" r:id="rId17"/>
    <p:sldId id="269" r:id="rId18"/>
    <p:sldId id="282" r:id="rId19"/>
    <p:sldId id="28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B055-E363-4F66-85DC-D79DF0826BD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E057-0E9A-448F-B57F-B3886E5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0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8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C687EF-F59C-44B3-85EB-314A04B6C9E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61EF03-F158-4897-AE3E-DE78336A26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941400"/>
            <a:ext cx="112776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ефективності телевізійних систем керування автомобілем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09600" y="3859034"/>
            <a:ext cx="6304547" cy="219606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Виконав</a:t>
            </a:r>
            <a:r>
              <a:rPr lang="ru-RU" dirty="0" smtClean="0"/>
              <a:t>:</a:t>
            </a:r>
          </a:p>
          <a:p>
            <a:r>
              <a:rPr lang="uk-UA" dirty="0" smtClean="0"/>
              <a:t>студент гр. ПО-81мн</a:t>
            </a:r>
          </a:p>
          <a:p>
            <a:r>
              <a:rPr lang="uk-UA" dirty="0" smtClean="0"/>
              <a:t>Стаднічук Вячеслав</a:t>
            </a:r>
          </a:p>
          <a:p>
            <a:endParaRPr lang="uk-UA" dirty="0" smtClean="0"/>
          </a:p>
          <a:p>
            <a:r>
              <a:rPr lang="uk-UA" dirty="0" smtClean="0"/>
              <a:t>Науковий керівник:</a:t>
            </a:r>
          </a:p>
          <a:p>
            <a:r>
              <a:rPr lang="uk-UA" dirty="0" err="1" smtClean="0"/>
              <a:t>д.т.н</a:t>
            </a:r>
            <a:r>
              <a:rPr lang="uk-UA" dirty="0" smtClean="0"/>
              <a:t>., професор </a:t>
            </a:r>
            <a:r>
              <a:rPr lang="uk-UA" dirty="0" err="1" smtClean="0"/>
              <a:t>Колобродов</a:t>
            </a:r>
            <a:r>
              <a:rPr lang="uk-UA" dirty="0" smtClean="0"/>
              <a:t> В.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2299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+mj-lt"/>
              </a:rPr>
              <a:t>Національний технічний університет України</a:t>
            </a:r>
          </a:p>
          <a:p>
            <a:pPr algn="ctr"/>
            <a:r>
              <a:rPr lang="uk-UA" sz="2400" dirty="0" smtClean="0">
                <a:latin typeface="+mj-lt"/>
              </a:rPr>
              <a:t>«Київський політехнічний інститут імені Ігоря Сікорського»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5382503" y="6203830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Київ 2020</a:t>
            </a:r>
            <a:endParaRPr lang="ru-RU" sz="2400" dirty="0"/>
          </a:p>
        </p:txBody>
      </p:sp>
      <p:pic>
        <p:nvPicPr>
          <p:cNvPr id="1026" name="Picture 2" descr="http://www.waterh.net/wp-content/uploads/2015/09/logo_k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3" y="3663599"/>
            <a:ext cx="2673927" cy="25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Розділ 2.Фізико-математична </a:t>
            </a:r>
            <a:r>
              <a:rPr lang="uk-UA" dirty="0"/>
              <a:t>модель телевізійної системи керування автомобілем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430" y="1874012"/>
            <a:ext cx="9040100" cy="44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092" y="568037"/>
            <a:ext cx="10065943" cy="51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Розділ 3. </a:t>
            </a:r>
            <a:r>
              <a:rPr lang="ru-RU" dirty="0" err="1"/>
              <a:t>Адаптування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з метою 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дорожньої</a:t>
            </a:r>
            <a:r>
              <a:rPr lang="ru-RU" dirty="0"/>
              <a:t> </a:t>
            </a:r>
            <a:r>
              <a:rPr lang="ru-RU" dirty="0" err="1" smtClean="0"/>
              <a:t>розмітки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87" y="1737360"/>
            <a:ext cx="6170385" cy="4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79" y="-1"/>
            <a:ext cx="6325942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0776" r="8142" b="5682"/>
          <a:stretch/>
        </p:blipFill>
        <p:spPr>
          <a:xfrm>
            <a:off x="4285155" y="1613937"/>
            <a:ext cx="4142510" cy="3061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7208" r="18820" b="5236"/>
          <a:stretch/>
        </p:blipFill>
        <p:spPr>
          <a:xfrm>
            <a:off x="8349048" y="1461537"/>
            <a:ext cx="3842952" cy="384295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" y="1613937"/>
            <a:ext cx="4098736" cy="3278989"/>
          </a:xfrm>
        </p:spPr>
      </p:pic>
      <p:sp>
        <p:nvSpPr>
          <p:cNvPr id="8" name="Прямоугольник 7"/>
          <p:cNvSpPr/>
          <p:nvPr/>
        </p:nvSpPr>
        <p:spPr>
          <a:xfrm>
            <a:off x="615367" y="-140389"/>
            <a:ext cx="10655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 3. Детектування розмітки за </a:t>
            </a:r>
          </a:p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 </a:t>
            </a:r>
            <a:r>
              <a:rPr lang="uk-UA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профілограми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2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9680" y="30341"/>
            <a:ext cx="10655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 3. Детектування розмітки за </a:t>
            </a:r>
          </a:p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 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згортки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3" y="3350657"/>
            <a:ext cx="6703339" cy="2105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9300" y="2239269"/>
            <a:ext cx="95689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/>
              <a:t>Згортка це математична операція двох функцій </a:t>
            </a:r>
            <a:r>
              <a:rPr lang="en-US" sz="1400" b="1" dirty="0" smtClean="0"/>
              <a:t>(f </a:t>
            </a:r>
            <a:r>
              <a:rPr lang="uk-UA" sz="1400" b="1" dirty="0" smtClean="0"/>
              <a:t>та </a:t>
            </a:r>
            <a:r>
              <a:rPr lang="en-US" sz="1400" b="1" dirty="0" smtClean="0"/>
              <a:t>g</a:t>
            </a:r>
            <a:r>
              <a:rPr lang="en-US" sz="1400" b="1" dirty="0"/>
              <a:t>) </a:t>
            </a:r>
            <a:r>
              <a:rPr lang="uk-UA" sz="1400" b="1" dirty="0" smtClean="0"/>
              <a:t>яка створює третю функцію, котра показує на скільки вони схожі</a:t>
            </a:r>
            <a:r>
              <a:rPr lang="en-US" sz="1400" b="1" dirty="0" smtClean="0"/>
              <a:t>. 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00" y="2619115"/>
            <a:ext cx="4973783" cy="3568620"/>
          </a:xfrm>
          <a:prstGeom prst="rect">
            <a:avLst/>
          </a:prstGeom>
        </p:spPr>
      </p:pic>
      <p:sp>
        <p:nvSpPr>
          <p:cNvPr id="9" name="Прямоугольник 7"/>
          <p:cNvSpPr/>
          <p:nvPr/>
        </p:nvSpPr>
        <p:spPr>
          <a:xfrm>
            <a:off x="139519" y="1859423"/>
            <a:ext cx="941636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/>
              <a:t>Згортка (</a:t>
            </a:r>
            <a:r>
              <a:rPr lang="uk-UA" sz="1400" b="1" dirty="0" err="1"/>
              <a:t>англ</a:t>
            </a:r>
            <a:r>
              <a:rPr lang="uk-UA" sz="1400" b="1" dirty="0"/>
              <a:t>. </a:t>
            </a:r>
            <a:r>
              <a:rPr lang="en-US" sz="1400" b="1" dirty="0"/>
              <a:t>convolution) — </a:t>
            </a:r>
            <a:r>
              <a:rPr lang="uk-UA" sz="1400" b="1" dirty="0"/>
              <a:t>математична операція двох функцій </a:t>
            </a:r>
            <a:r>
              <a:rPr lang="en-US" sz="1400" b="1" dirty="0" smtClean="0"/>
              <a:t>f(t)</a:t>
            </a:r>
            <a:r>
              <a:rPr lang="uk-UA" sz="1400" b="1" dirty="0" smtClean="0"/>
              <a:t> та </a:t>
            </a:r>
            <a:r>
              <a:rPr lang="en-US" sz="1400" b="1" dirty="0" smtClean="0"/>
              <a:t>g(t), </a:t>
            </a:r>
            <a:r>
              <a:rPr lang="uk-UA" sz="1400" b="1" dirty="0"/>
              <a:t>що дозволяє отримати третю функцію: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39" y="1822401"/>
            <a:ext cx="22288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090"/>
            <a:ext cx="3327400" cy="26619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24" y="1859504"/>
            <a:ext cx="3808736" cy="28565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61556" y="297947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*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0081" y="2826115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=&gt;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1448" r="9659" b="8455"/>
          <a:stretch/>
        </p:blipFill>
        <p:spPr>
          <a:xfrm>
            <a:off x="7793985" y="2207027"/>
            <a:ext cx="4302309" cy="2354983"/>
          </a:xfrm>
          <a:prstGeom prst="rect">
            <a:avLst/>
          </a:prstGeom>
        </p:spPr>
      </p:pic>
      <p:sp>
        <p:nvSpPr>
          <p:cNvPr id="12" name="Прямоугольник 5"/>
          <p:cNvSpPr/>
          <p:nvPr/>
        </p:nvSpPr>
        <p:spPr>
          <a:xfrm>
            <a:off x="654926" y="-54190"/>
            <a:ext cx="10655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 3. Детектування розмітки за </a:t>
            </a:r>
          </a:p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 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одномірної згортки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0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8" y="1783467"/>
            <a:ext cx="2387984" cy="5056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81" y="1783467"/>
            <a:ext cx="2387984" cy="5056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53" y="1801091"/>
            <a:ext cx="2387984" cy="50569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316" y="3388591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=&gt;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2288" y="3388591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=&gt;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Прямоугольник 5"/>
          <p:cNvSpPr/>
          <p:nvPr/>
        </p:nvSpPr>
        <p:spPr>
          <a:xfrm>
            <a:off x="654926" y="-54190"/>
            <a:ext cx="10655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 3. Детектування розмітки за </a:t>
            </a:r>
          </a:p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 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двомірної згортки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9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072" y="185152"/>
            <a:ext cx="10972800" cy="1517609"/>
          </a:xfrm>
        </p:spPr>
        <p:txBody>
          <a:bodyPr>
            <a:noAutofit/>
          </a:bodyPr>
          <a:lstStyle/>
          <a:p>
            <a:r>
              <a:rPr lang="uk-UA" dirty="0" smtClean="0"/>
              <a:t>Розділ 4. Характеристика потенційних клієнтів </a:t>
            </a:r>
            <a:r>
              <a:rPr lang="uk-UA" dirty="0" err="1" smtClean="0"/>
              <a:t>стартап</a:t>
            </a:r>
            <a:r>
              <a:rPr lang="uk-UA" dirty="0" smtClean="0"/>
              <a:t>-проекту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rtl="0"/>
            <a:fld id="{401CF334-2D5C-4859-84A6-CA7E6E43FAEB}" type="slidenum">
              <a:rPr lang="ru-RU" noProof="0" smtClean="0"/>
              <a:t>18</a:t>
            </a:fld>
            <a:endParaRPr lang="ru-RU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23976"/>
              </p:ext>
            </p:extLst>
          </p:nvPr>
        </p:nvGraphicFramePr>
        <p:xfrm>
          <a:off x="1094509" y="1754908"/>
          <a:ext cx="10039927" cy="4823867"/>
        </p:xfrm>
        <a:graphic>
          <a:graphicData uri="http://schemas.openxmlformats.org/drawingml/2006/table">
            <a:tbl>
              <a:tblPr firstRow="1" bandRow="1" bandCol="1">
                <a:tableStyleId>{21E4AEA4-8DFA-4A89-87EB-49C32662AFE0}</a:tableStyleId>
              </a:tblPr>
              <a:tblGrid>
                <a:gridCol w="2196302">
                  <a:extLst>
                    <a:ext uri="{9D8B030D-6E8A-4147-A177-3AD203B41FA5}">
                      <a16:colId xmlns:a16="http://schemas.microsoft.com/office/drawing/2014/main" val="1203382866"/>
                    </a:ext>
                  </a:extLst>
                </a:gridCol>
                <a:gridCol w="2511643">
                  <a:extLst>
                    <a:ext uri="{9D8B030D-6E8A-4147-A177-3AD203B41FA5}">
                      <a16:colId xmlns:a16="http://schemas.microsoft.com/office/drawing/2014/main" val="3954843386"/>
                    </a:ext>
                  </a:extLst>
                </a:gridCol>
                <a:gridCol w="2934306">
                  <a:extLst>
                    <a:ext uri="{9D8B030D-6E8A-4147-A177-3AD203B41FA5}">
                      <a16:colId xmlns:a16="http://schemas.microsoft.com/office/drawing/2014/main" val="598918327"/>
                    </a:ext>
                  </a:extLst>
                </a:gridCol>
                <a:gridCol w="2397676">
                  <a:extLst>
                    <a:ext uri="{9D8B030D-6E8A-4147-A177-3AD203B41FA5}">
                      <a16:colId xmlns:a16="http://schemas.microsoft.com/office/drawing/2014/main" val="3985123613"/>
                    </a:ext>
                  </a:extLst>
                </a:gridCol>
              </a:tblGrid>
              <a:tr h="791155">
                <a:tc>
                  <a:txBody>
                    <a:bodyPr/>
                    <a:lstStyle/>
                    <a:p>
                      <a:pPr marL="2159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Потреба, що формує ринок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marL="2159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Цільова аудиторія (цільові сегменти ринку)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marL="2159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Відмінності у поведінці різних потенційних цільових груп клієнтів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/>
                </a:tc>
                <a:tc>
                  <a:txBody>
                    <a:bodyPr/>
                    <a:lstStyle/>
                    <a:p>
                      <a:pPr marL="2159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Вимоги споживачів до товару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/>
                </a:tc>
                <a:extLst>
                  <a:ext uri="{0D108BD9-81ED-4DB2-BD59-A6C34878D82A}">
                    <a16:rowId xmlns:a16="http://schemas.microsoft.com/office/drawing/2014/main" val="3207531940"/>
                  </a:ext>
                </a:extLst>
              </a:tr>
              <a:tr h="3982619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Швидка та</a:t>
                      </a:r>
                      <a:r>
                        <a:rPr lang="uk-UA" sz="1600" baseline="0" dirty="0" smtClean="0">
                          <a:effectLst/>
                        </a:rPr>
                        <a:t> точна телевізійна система керування автомобілем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Автомобілебудівні компанії, </a:t>
                      </a:r>
                      <a:r>
                        <a:rPr lang="uk-UA" sz="1600" dirty="0" err="1" smtClean="0">
                          <a:effectLst/>
                        </a:rPr>
                        <a:t>автомотів</a:t>
                      </a:r>
                      <a:r>
                        <a:rPr lang="uk-UA" sz="1600" dirty="0" smtClean="0">
                          <a:effectLst/>
                        </a:rPr>
                        <a:t> компанії, </a:t>
                      </a:r>
                      <a:r>
                        <a:rPr lang="uk-UA" sz="1600" dirty="0" err="1" smtClean="0">
                          <a:effectLst/>
                        </a:rPr>
                        <a:t>аутсорс</a:t>
                      </a:r>
                      <a:r>
                        <a:rPr lang="uk-UA" sz="1600" dirty="0" smtClean="0">
                          <a:effectLst/>
                        </a:rPr>
                        <a:t> компанії, консалтингові компанії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Відмінність</a:t>
                      </a:r>
                      <a:r>
                        <a:rPr lang="ru-RU" sz="1600" dirty="0" smtClean="0">
                          <a:effectLst/>
                        </a:rPr>
                        <a:t> в </a:t>
                      </a:r>
                      <a:r>
                        <a:rPr lang="ru-RU" sz="1600" dirty="0" err="1" smtClean="0">
                          <a:effectLst/>
                        </a:rPr>
                        <a:t>допустимих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похибках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які</a:t>
                      </a:r>
                      <a:r>
                        <a:rPr lang="ru-RU" sz="1600" dirty="0" smtClean="0">
                          <a:effectLst/>
                        </a:rPr>
                        <a:t> дозволено в </a:t>
                      </a:r>
                      <a:r>
                        <a:rPr lang="ru-RU" sz="1600" dirty="0" err="1" smtClean="0">
                          <a:effectLst/>
                        </a:rPr>
                        <a:t>обробці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інформації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0964" marR="60964" marT="0" marB="0"/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Продукція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повинна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мати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високу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швидкість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передачі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і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обробки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інформації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інформаційна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ємність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сигналу повинна бути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висока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, повинен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працювати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в автоматичному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режимі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без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участі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оператора,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компанія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повинна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мати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сертифікати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і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дозволи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використання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в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країні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споживача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мати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патент на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робочу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модель (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краще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щоб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в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країні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реалізації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0964" marR="60964" marT="0" marB="0"/>
                </a:tc>
                <a:extLst>
                  <a:ext uri="{0D108BD9-81ED-4DB2-BD59-A6C34878D82A}">
                    <a16:rowId xmlns:a16="http://schemas.microsoft.com/office/drawing/2014/main" val="58425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2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368032"/>
            <a:ext cx="10972800" cy="1066800"/>
          </a:xfrm>
        </p:spPr>
        <p:txBody>
          <a:bodyPr/>
          <a:lstStyle/>
          <a:p>
            <a:r>
              <a:rPr lang="uk-UA" dirty="0" smtClean="0"/>
              <a:t>Розділ 4. </a:t>
            </a:r>
            <a:r>
              <a:rPr lang="en-US" dirty="0" smtClean="0"/>
              <a:t>SWOT-</a:t>
            </a:r>
            <a:r>
              <a:rPr lang="uk-UA" dirty="0" smtClean="0"/>
              <a:t>аналіз </a:t>
            </a:r>
            <a:r>
              <a:rPr lang="uk-UA" dirty="0" err="1" smtClean="0"/>
              <a:t>стартап</a:t>
            </a:r>
            <a:r>
              <a:rPr lang="uk-UA" dirty="0" smtClean="0"/>
              <a:t>-проекту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72393"/>
              </p:ext>
            </p:extLst>
          </p:nvPr>
        </p:nvGraphicFramePr>
        <p:xfrm>
          <a:off x="1136074" y="1312766"/>
          <a:ext cx="10109442" cy="5280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5255832">
                  <a:extLst>
                    <a:ext uri="{9D8B030D-6E8A-4147-A177-3AD203B41FA5}">
                      <a16:colId xmlns:a16="http://schemas.microsoft.com/office/drawing/2014/main" val="3678244153"/>
                    </a:ext>
                  </a:extLst>
                </a:gridCol>
                <a:gridCol w="4853610">
                  <a:extLst>
                    <a:ext uri="{9D8B030D-6E8A-4147-A177-3AD203B41FA5}">
                      <a16:colId xmlns:a16="http://schemas.microsoft.com/office/drawing/2014/main" val="931171670"/>
                    </a:ext>
                  </a:extLst>
                </a:gridCol>
              </a:tblGrid>
              <a:tr h="214409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сторони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Ціна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30%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нижче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ніж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найближчого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конкуренту.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Зручне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просте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керування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супроводжується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відео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інструкціями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Менші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габаритні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розміри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продукту.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Слабкі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сторони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Необхідне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значне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інвестування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старту,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близько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500 тис $.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Невідома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світовій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спільноті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визнана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торгова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марка.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87617"/>
                  </a:ext>
                </a:extLst>
              </a:tr>
              <a:tr h="313644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Поява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міжнародних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інвесторів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зацікавлених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подальшому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проекту.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вдосконалення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найякіснішого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продукту на ринку.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попиту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товари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використовують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технології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даного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типу.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Зростання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кількості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партнерів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співпраці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спрощення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процедури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розповсюдження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продукту на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світовому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ринку.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Загрози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: </a:t>
                      </a:r>
                      <a:endParaRPr lang="ru-RU" sz="18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Новий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метод,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ще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не сильно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набувший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популярності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світі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вчасності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і в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Україні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Недостатня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ергономічність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програми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Важкість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виходу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міжнародний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ринок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Більша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вартість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технології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порівнянні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з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альтернативними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5.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Неможливість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процедури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оцінки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відповідності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інших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країнах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486703"/>
                  </a:ext>
                </a:extLst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rtl="0"/>
            <a:fld id="{401CF334-2D5C-4859-84A6-CA7E6E43FAEB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79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37359"/>
            <a:ext cx="11305310" cy="4524895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Актуальною</a:t>
            </a:r>
            <a:r>
              <a:rPr lang="ru-RU" sz="2400" dirty="0" smtClean="0"/>
              <a:t>, </a:t>
            </a:r>
            <a:r>
              <a:rPr lang="uk-UA" sz="2400" dirty="0" smtClean="0"/>
              <a:t>затребуваною і цікавою темою цього проекту є аналіз і підвищення ефективності телевізійної системи керування автомобілем, «консультування» водія </a:t>
            </a:r>
            <a:r>
              <a:rPr lang="ru-RU" sz="2400" dirty="0" smtClean="0"/>
              <a:t>(</a:t>
            </a:r>
            <a:r>
              <a:rPr lang="en-US" sz="2400" dirty="0"/>
              <a:t>ADAS) </a:t>
            </a:r>
            <a:r>
              <a:rPr lang="uk-UA" sz="2400" dirty="0" smtClean="0"/>
              <a:t>в питанні активної безпеки. </a:t>
            </a:r>
          </a:p>
          <a:p>
            <a:r>
              <a:rPr lang="uk-UA" sz="2400" dirty="0" smtClean="0"/>
              <a:t>Рішення проблеми розпізнавання і обробки зображень і, як наслідок, запобігання аварійної ситуації на дорозі є досить важливим аспектом безпеки і контролю дорожньої ситуації. Системи активної безпеки дозволяють коригувати помилкові дії водія, уникати екстрених ситуацій, підвищити безпеку дорожнього руху. </a:t>
            </a:r>
          </a:p>
          <a:p>
            <a:r>
              <a:rPr lang="ru-RU" sz="2400" dirty="0" smtClean="0"/>
              <a:t>«</a:t>
            </a:r>
            <a:r>
              <a:rPr lang="uk-UA" sz="2400" dirty="0" smtClean="0"/>
              <a:t>Електронні асистенти», в основному, використовують ультразвукові датчики. Вони дозволяють тільки визначити наявність перешкоду і відстань до нього. А введення оптичних сенсорів дає цілий спектр корисної інформації, від наявності перешкоди до його розмірів, відстані, траєкторії руху.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4609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5340" y="0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-127846"/>
            <a:ext cx="10972800" cy="1066800"/>
          </a:xfrm>
        </p:spPr>
        <p:txBody>
          <a:bodyPr rtlCol="0"/>
          <a:lstStyle/>
          <a:p>
            <a:pPr rtl="0"/>
            <a:r>
              <a:rPr lang="ru-RU" dirty="0" smtClean="0"/>
              <a:t>Мета: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9600" y="938954"/>
            <a:ext cx="10972800" cy="860294"/>
          </a:xfrm>
        </p:spPr>
        <p:txBody>
          <a:bodyPr rtlCol="0">
            <a:noAutofit/>
          </a:bodyPr>
          <a:lstStyle/>
          <a:p>
            <a:r>
              <a:rPr lang="uk-UA" sz="2400" dirty="0" smtClean="0"/>
              <a:t>Адаптація об’єктиву та підвищення точності і швидкості роботи алгоритмів обробки зображень.</a:t>
            </a:r>
            <a:endParaRPr lang="uk-UA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1565413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Завдання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2301051"/>
            <a:ext cx="10972800" cy="3888659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1. </a:t>
            </a:r>
            <a:r>
              <a:rPr lang="ru-RU" dirty="0" err="1"/>
              <a:t>Обґрунтувати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характеристик </a:t>
            </a:r>
            <a:r>
              <a:rPr lang="ru-RU" dirty="0" err="1"/>
              <a:t>телевізійних</a:t>
            </a:r>
            <a:r>
              <a:rPr lang="ru-RU" dirty="0"/>
              <a:t> систем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просторової</a:t>
            </a:r>
            <a:r>
              <a:rPr lang="ru-RU" dirty="0"/>
              <a:t> </a:t>
            </a:r>
            <a:r>
              <a:rPr lang="ru-RU" dirty="0" err="1"/>
              <a:t>роздільної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об’єктива</a:t>
            </a:r>
            <a:r>
              <a:rPr lang="ru-RU" dirty="0"/>
              <a:t> і ПЗЗ </a:t>
            </a:r>
            <a:r>
              <a:rPr lang="ru-RU" dirty="0" err="1"/>
              <a:t>приймача</a:t>
            </a:r>
            <a:r>
              <a:rPr lang="ru-RU" dirty="0"/>
              <a:t> для </a:t>
            </a:r>
            <a:r>
              <a:rPr lang="ru-RU" dirty="0" err="1"/>
              <a:t>телевізійних</a:t>
            </a:r>
            <a:r>
              <a:rPr lang="ru-RU" dirty="0"/>
              <a:t> </a:t>
            </a:r>
            <a:r>
              <a:rPr lang="ru-RU" dirty="0" err="1"/>
              <a:t>оптичних</a:t>
            </a:r>
            <a:r>
              <a:rPr lang="ru-RU" dirty="0"/>
              <a:t> систем та </a:t>
            </a:r>
            <a:r>
              <a:rPr lang="ru-RU" dirty="0" err="1"/>
              <a:t>впливу</a:t>
            </a:r>
            <a:r>
              <a:rPr lang="ru-RU" dirty="0"/>
              <a:t> кута </a:t>
            </a:r>
            <a:r>
              <a:rPr lang="ru-RU" dirty="0" err="1"/>
              <a:t>нахилу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дороги на </a:t>
            </a:r>
            <a:r>
              <a:rPr lang="ru-RU" dirty="0" err="1"/>
              <a:t>кінцеве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Вдосконалити</a:t>
            </a:r>
            <a:r>
              <a:rPr lang="ru-RU" dirty="0"/>
              <a:t> </a:t>
            </a:r>
            <a:r>
              <a:rPr lang="ru-RU" dirty="0" err="1"/>
              <a:t>математичну</a:t>
            </a:r>
            <a:r>
              <a:rPr lang="ru-RU" dirty="0"/>
              <a:t> модель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вихідного</a:t>
            </a:r>
            <a:r>
              <a:rPr lang="ru-RU" dirty="0"/>
              <a:t> сигналу методами DSP </a:t>
            </a:r>
            <a:r>
              <a:rPr lang="ru-RU" dirty="0" err="1"/>
              <a:t>обробки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стартап</a:t>
            </a:r>
            <a:r>
              <a:rPr lang="ru-RU" dirty="0"/>
              <a:t>-проект оптико-</a:t>
            </a:r>
            <a:r>
              <a:rPr lang="ru-RU" dirty="0" err="1"/>
              <a:t>електронного</a:t>
            </a:r>
            <a:r>
              <a:rPr lang="ru-RU" dirty="0"/>
              <a:t> детектора </a:t>
            </a:r>
            <a:r>
              <a:rPr lang="ru-RU" dirty="0" err="1"/>
              <a:t>дорожньої</a:t>
            </a:r>
            <a:r>
              <a:rPr lang="ru-RU" dirty="0"/>
              <a:t> </a:t>
            </a:r>
            <a:r>
              <a:rPr lang="ru-RU" dirty="0" err="1"/>
              <a:t>розмітки</a:t>
            </a:r>
            <a:r>
              <a:rPr lang="ru-RU" dirty="0"/>
              <a:t>. </a:t>
            </a:r>
            <a:endParaRPr lang="uk-UA" sz="2600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rtl="0"/>
            <a:fld id="{401CF334-2D5C-4859-84A6-CA7E6E43FAEB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008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Наукова</a:t>
            </a:r>
            <a:r>
              <a:rPr lang="ru-RU" dirty="0" smtClean="0"/>
              <a:t> новизна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Вперше розроблена швидка методика детектування та локалізації дорожньої розмітки за допомогою алгоритмів згортки та кореляції сумісно із </a:t>
            </a:r>
            <a:r>
              <a:rPr lang="uk-UA" sz="3600" dirty="0" err="1"/>
              <a:t>атермальним</a:t>
            </a:r>
            <a:r>
              <a:rPr lang="uk-UA" sz="3600" dirty="0"/>
              <a:t> об’єктивом. Розроблено програмне забезпечення для автоматичної обробки зображень для локалізації розмітки. Проведено аналіз розрахованих </a:t>
            </a:r>
            <a:r>
              <a:rPr lang="uk-UA" sz="3600" dirty="0" err="1"/>
              <a:t>методик</a:t>
            </a:r>
            <a:r>
              <a:rPr lang="uk-UA" sz="3600" dirty="0"/>
              <a:t> на реальних </a:t>
            </a:r>
            <a:r>
              <a:rPr lang="uk-UA" sz="3600" dirty="0" smtClean="0"/>
              <a:t>даних.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029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652936"/>
            <a:ext cx="10972800" cy="1066800"/>
          </a:xfrm>
        </p:spPr>
        <p:txBody>
          <a:bodyPr rtlCol="0"/>
          <a:lstStyle/>
          <a:p>
            <a:pPr rtl="0"/>
            <a:r>
              <a:rPr lang="ru-RU" dirty="0" smtClean="0"/>
              <a:t>Структура </a:t>
            </a:r>
            <a:r>
              <a:rPr lang="ru-RU" dirty="0" err="1" smtClean="0"/>
              <a:t>магістерської</a:t>
            </a:r>
            <a:r>
              <a:rPr lang="ru-RU" dirty="0"/>
              <a:t> </a:t>
            </a:r>
            <a:r>
              <a:rPr lang="ru-RU" dirty="0" err="1" smtClean="0"/>
              <a:t>дисертації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9600" y="2016723"/>
            <a:ext cx="10972800" cy="4325112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ru-RU" sz="2400" dirty="0" err="1" smtClean="0"/>
              <a:t>Розділ</a:t>
            </a:r>
            <a:r>
              <a:rPr lang="ru-RU" sz="2400" dirty="0" smtClean="0"/>
              <a:t> 1. </a:t>
            </a:r>
            <a:r>
              <a:rPr lang="ru-RU" sz="2400" dirty="0" err="1" smtClean="0"/>
              <a:t>Огляд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літератури</a:t>
            </a:r>
            <a:endParaRPr lang="ru-RU" sz="2400" dirty="0" smtClean="0"/>
          </a:p>
          <a:p>
            <a:pPr rtl="0">
              <a:lnSpc>
                <a:spcPct val="150000"/>
              </a:lnSpc>
            </a:pPr>
            <a:r>
              <a:rPr lang="uk-UA" sz="2400" dirty="0" smtClean="0"/>
              <a:t>Розділ 2. Фізико-математична модель телевізійної системи керування автомобілем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Розділ 3. </a:t>
            </a:r>
            <a:r>
              <a:rPr lang="ru-RU" sz="2400" dirty="0" err="1" smtClean="0"/>
              <a:t>Адаптування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цифрових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зображень</a:t>
            </a:r>
            <a:r>
              <a:rPr lang="ru-RU" sz="2400" dirty="0" smtClean="0"/>
              <a:t> з метою </a:t>
            </a:r>
            <a:r>
              <a:rPr lang="ru-RU" sz="2400" dirty="0" err="1" smtClean="0"/>
              <a:t>знаходження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дорожньої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розмітки</a:t>
            </a:r>
            <a:endParaRPr lang="uk-UA" sz="2400" dirty="0" smtClean="0"/>
          </a:p>
          <a:p>
            <a:pPr rtl="0">
              <a:lnSpc>
                <a:spcPct val="150000"/>
              </a:lnSpc>
            </a:pPr>
            <a:r>
              <a:rPr lang="uk-UA" sz="2400" dirty="0" smtClean="0"/>
              <a:t>Розділ 4. Розробка </a:t>
            </a:r>
            <a:r>
              <a:rPr lang="uk-UA" sz="2400" dirty="0" err="1" smtClean="0"/>
              <a:t>стартап</a:t>
            </a:r>
            <a:r>
              <a:rPr lang="uk-UA" sz="2400" dirty="0" smtClean="0"/>
              <a:t>-проекту «Телевізійна система керування автомобілем»</a:t>
            </a:r>
            <a:endParaRPr lang="ru-RU" sz="24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rtl="0"/>
            <a:fld id="{401CF334-2D5C-4859-84A6-CA7E6E43FAEB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35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3844185"/>
              </p:ext>
            </p:extLst>
          </p:nvPr>
        </p:nvGraphicFramePr>
        <p:xfrm>
          <a:off x="290947" y="1312535"/>
          <a:ext cx="11513127" cy="51842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59060">
                  <a:extLst>
                    <a:ext uri="{9D8B030D-6E8A-4147-A177-3AD203B41FA5}">
                      <a16:colId xmlns:a16="http://schemas.microsoft.com/office/drawing/2014/main" val="2598213554"/>
                    </a:ext>
                  </a:extLst>
                </a:gridCol>
                <a:gridCol w="3759060">
                  <a:extLst>
                    <a:ext uri="{9D8B030D-6E8A-4147-A177-3AD203B41FA5}">
                      <a16:colId xmlns:a16="http://schemas.microsoft.com/office/drawing/2014/main" val="3319640107"/>
                    </a:ext>
                  </a:extLst>
                </a:gridCol>
                <a:gridCol w="3995007">
                  <a:extLst>
                    <a:ext uri="{9D8B030D-6E8A-4147-A177-3AD203B41FA5}">
                      <a16:colId xmlns:a16="http://schemas.microsoft.com/office/drawing/2014/main" val="1565337879"/>
                    </a:ext>
                  </a:extLst>
                </a:gridCol>
              </a:tblGrid>
              <a:tr h="555769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Перетворення</a:t>
                      </a:r>
                      <a:r>
                        <a:rPr lang="uk-UA" sz="24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baseline="0" noProof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Хафа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Оптичний потік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Нейронні мережі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2827613871"/>
                  </a:ext>
                </a:extLst>
              </a:tr>
              <a:tr h="767645"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Висока</a:t>
                      </a:r>
                      <a:r>
                        <a:rPr lang="uk-UA" sz="24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швидкість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швидкість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Низька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швидкість роботи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898461768"/>
                  </a:ext>
                </a:extLst>
              </a:tr>
              <a:tr h="1151469"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Простота реалізації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Простота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реалізації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Складна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реалізація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2394806210"/>
                  </a:ext>
                </a:extLst>
              </a:tr>
              <a:tr h="767645"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Низька</a:t>
                      </a:r>
                      <a:r>
                        <a:rPr lang="uk-UA" sz="24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точність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точність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 точність при деяких умовах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1943041018"/>
                  </a:ext>
                </a:extLst>
              </a:tr>
              <a:tr h="767645"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Хибна розмітка при різних умовах</a:t>
                      </a:r>
                      <a:r>
                        <a:rPr lang="uk-UA" sz="24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освітленості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Хибна розмітка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uk-UA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їі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відсутності або при повороті ТЗ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високий поріг хибних спрацювань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2589157278"/>
                  </a:ext>
                </a:extLst>
              </a:tr>
              <a:tr h="767645"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Немає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потреби у 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продуктивному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комп’ютері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pPr indent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Немає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потреби у 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продуктивному</a:t>
                      </a:r>
                      <a:r>
                        <a:rPr lang="uk-UA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комп’ютері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tc>
                  <a:txBody>
                    <a:bodyPr/>
                    <a:lstStyle/>
                    <a:p>
                      <a:r>
                        <a:rPr lang="uk-UA" sz="2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Потребує високо</a:t>
                      </a:r>
                      <a:r>
                        <a:rPr lang="uk-UA" sz="24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продуктивного </a:t>
                      </a:r>
                      <a:r>
                        <a:rPr lang="uk-UA" sz="24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комп’ютера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7" marR="60397" marT="0" marB="0" anchor="ctr"/>
                </a:tc>
                <a:extLst>
                  <a:ext uri="{0D108BD9-81ED-4DB2-BD59-A6C34878D82A}">
                    <a16:rowId xmlns:a16="http://schemas.microsoft.com/office/drawing/2014/main" val="2027520425"/>
                  </a:ext>
                </a:extLst>
              </a:tr>
            </a:tbl>
          </a:graphicData>
        </a:graphic>
      </p:graphicFrame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xfrm>
            <a:off x="623454" y="284904"/>
            <a:ext cx="11306048" cy="102763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err="1" smtClean="0"/>
              <a:t>Розділ</a:t>
            </a:r>
            <a:r>
              <a:rPr lang="ru-RU" dirty="0" smtClean="0"/>
              <a:t> 1.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детекції</a:t>
            </a:r>
            <a:r>
              <a:rPr lang="ru-RU" dirty="0" smtClean="0"/>
              <a:t> </a:t>
            </a:r>
            <a:r>
              <a:rPr lang="ru-RU" dirty="0" err="1" smtClean="0"/>
              <a:t>дорожньої</a:t>
            </a:r>
            <a:r>
              <a:rPr lang="ru-RU" dirty="0" smtClean="0"/>
              <a:t> </a:t>
            </a:r>
            <a:r>
              <a:rPr lang="ru-RU" dirty="0" err="1" smtClean="0"/>
              <a:t>розмітки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10" y="1724750"/>
            <a:ext cx="6766063" cy="256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10" y="4289164"/>
            <a:ext cx="6809709" cy="2568836"/>
          </a:xfrm>
          <a:prstGeom prst="rect">
            <a:avLst/>
          </a:prstGeom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264518" y="648776"/>
            <a:ext cx="11306048" cy="1027631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Метод </a:t>
            </a:r>
            <a:r>
              <a:rPr lang="ru-RU" dirty="0" err="1" smtClean="0"/>
              <a:t>Хафа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3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Оптичний потік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113" y="1737360"/>
            <a:ext cx="8080733" cy="45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Нейронна мережа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835" y="1846263"/>
            <a:ext cx="950265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471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433</TotalTime>
  <Words>789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Bookman Old Style</vt:lpstr>
      <vt:lpstr>Calibri</vt:lpstr>
      <vt:lpstr>Calibri Light</vt:lpstr>
      <vt:lpstr>Georgia</vt:lpstr>
      <vt:lpstr>Times New Roman</vt:lpstr>
      <vt:lpstr>Retrospect</vt:lpstr>
      <vt:lpstr>PowerPoint Presentation</vt:lpstr>
      <vt:lpstr>Актуальність</vt:lpstr>
      <vt:lpstr>Мета:</vt:lpstr>
      <vt:lpstr>Наукова новизна</vt:lpstr>
      <vt:lpstr>Структура магістерської дисертації</vt:lpstr>
      <vt:lpstr>Розділ 1. Порівняння методів детекції дорожньої розмітки</vt:lpstr>
      <vt:lpstr>Метод Хафа</vt:lpstr>
      <vt:lpstr>Оптичний потік</vt:lpstr>
      <vt:lpstr>Нейронна мережа</vt:lpstr>
      <vt:lpstr>Розділ 2.Фізико-математична модель телевізійної системи керування автомобілем</vt:lpstr>
      <vt:lpstr>PowerPoint Presentation</vt:lpstr>
      <vt:lpstr>Розділ 3. Адаптування цифрових методів обробки зображень з метою знаходження дорожньої розмітки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Розділ 4. Характеристика потенційних клієнтів стартап-проекту</vt:lpstr>
      <vt:lpstr>Розділ 4. SWOT-аналіз стартап-проекту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Стадничук</dc:creator>
  <cp:lastModifiedBy>Вячеслав Стадничук</cp:lastModifiedBy>
  <cp:revision>50</cp:revision>
  <dcterms:created xsi:type="dcterms:W3CDTF">2018-05-11T09:10:20Z</dcterms:created>
  <dcterms:modified xsi:type="dcterms:W3CDTF">2020-04-20T07:36:27Z</dcterms:modified>
</cp:coreProperties>
</file>